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7" r:id="rId2"/>
    <p:sldId id="258" r:id="rId3"/>
    <p:sldId id="260" r:id="rId4"/>
    <p:sldId id="262" r:id="rId5"/>
    <p:sldId id="261" r:id="rId6"/>
    <p:sldId id="270" r:id="rId7"/>
    <p:sldId id="263" r:id="rId8"/>
    <p:sldId id="264" r:id="rId9"/>
    <p:sldId id="265" r:id="rId10"/>
    <p:sldId id="266" r:id="rId11"/>
    <p:sldId id="267" r:id="rId12"/>
    <p:sldId id="268" r:id="rId13"/>
    <p:sldId id="272" r:id="rId14"/>
    <p:sldId id="271"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CC289D-2951-4702-BBEB-5D7FCFCCFE74}" type="datetimeFigureOut">
              <a:rPr lang="en-US" smtClean="0"/>
              <a:pPr/>
              <a:t>2/3/2021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1B2C7B-CBA6-4D12-BF03-AEF5E9A011C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5D21B6-68D3-416C-808E-4941D7F1B09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FCA19A-E866-4D81-AC36-0CFB5EA689EC}" type="datetimeFigureOut">
              <a:rPr lang="en-US" smtClean="0"/>
              <a:pPr/>
              <a:t>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545D21B6-68D3-416C-808E-4941D7F1B09E}"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FCA19A-E866-4D81-AC36-0CFB5EA689EC}" type="datetimeFigureOut">
              <a:rPr lang="en-US" smtClean="0"/>
              <a:pPr/>
              <a:t>2/3/2021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5D21B6-68D3-416C-808E-4941D7F1B09E}"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asebook.icrc.org/glossary/fundamental-principles-ihl" TargetMode="External"/><Relationship Id="rId2" Type="http://schemas.openxmlformats.org/officeDocument/2006/relationships/hyperlink" Target="https://casebook.icrc.org/law/fundamentals-ih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851648" cy="1066800"/>
          </a:xfrm>
        </p:spPr>
        <p:txBody>
          <a:bodyPr/>
          <a:lstStyle/>
          <a:p>
            <a:pPr algn="ctr"/>
            <a:r>
              <a:rPr lang="en-US" dirty="0"/>
              <a:t>IHL</a:t>
            </a:r>
          </a:p>
        </p:txBody>
      </p:sp>
      <p:sp>
        <p:nvSpPr>
          <p:cNvPr id="3" name="Subtitle 2"/>
          <p:cNvSpPr>
            <a:spLocks noGrp="1"/>
          </p:cNvSpPr>
          <p:nvPr>
            <p:ph type="subTitle" idx="1"/>
          </p:nvPr>
        </p:nvSpPr>
        <p:spPr>
          <a:xfrm>
            <a:off x="533400" y="1981200"/>
            <a:ext cx="7854696" cy="2999936"/>
          </a:xfrm>
        </p:spPr>
        <p:txBody>
          <a:bodyPr>
            <a:normAutofit/>
          </a:bodyPr>
          <a:lstStyle/>
          <a:p>
            <a:pPr algn="ctr"/>
            <a:r>
              <a:rPr lang="en-US" b="1" dirty="0"/>
              <a:t>International Humanitarian law</a:t>
            </a:r>
          </a:p>
          <a:p>
            <a:pPr algn="ctr"/>
            <a:endParaRPr lang="en-US" dirty="0"/>
          </a:p>
          <a:p>
            <a:pPr algn="l">
              <a:lnSpc>
                <a:spcPct val="150000"/>
              </a:lnSpc>
            </a:pPr>
            <a:r>
              <a:rPr lang="en-US" sz="1800" dirty="0"/>
              <a:t>International Humanitarian law is the law that operates during times of war and armed conflict. This law protect people who are not taking part in the fighting (such as civilians, wounded, sick and prisoners) .</a:t>
            </a:r>
            <a:r>
              <a:rPr lang="en-US"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2688"/>
            <a:ext cx="8229600" cy="819912"/>
          </a:xfrm>
        </p:spPr>
        <p:txBody>
          <a:bodyPr>
            <a:normAutofit/>
          </a:bodyPr>
          <a:lstStyle/>
          <a:p>
            <a:pPr algn="ctr"/>
            <a:r>
              <a:rPr lang="en-US" sz="4000" b="1" dirty="0">
                <a:latin typeface="Candara" panose="020E0502030303020204" pitchFamily="34" charset="0"/>
              </a:rPr>
              <a:t>The following rules applies in IAC</a:t>
            </a:r>
          </a:p>
        </p:txBody>
      </p:sp>
      <p:sp>
        <p:nvSpPr>
          <p:cNvPr id="3" name="Content Placeholder 2"/>
          <p:cNvSpPr>
            <a:spLocks noGrp="1"/>
          </p:cNvSpPr>
          <p:nvPr>
            <p:ph idx="1"/>
          </p:nvPr>
        </p:nvSpPr>
        <p:spPr>
          <a:xfrm>
            <a:off x="457200" y="2316480"/>
            <a:ext cx="8229600" cy="2026920"/>
          </a:xfrm>
        </p:spPr>
        <p:txBody>
          <a:bodyPr>
            <a:normAutofit/>
          </a:bodyPr>
          <a:lstStyle/>
          <a:p>
            <a:pPr>
              <a:lnSpc>
                <a:spcPct val="150000"/>
              </a:lnSpc>
            </a:pPr>
            <a:r>
              <a:rPr lang="en-US" sz="2000" dirty="0"/>
              <a:t>General Principles</a:t>
            </a:r>
          </a:p>
          <a:p>
            <a:pPr>
              <a:lnSpc>
                <a:spcPct val="150000"/>
              </a:lnSpc>
            </a:pPr>
            <a:r>
              <a:rPr lang="en-US" sz="2000" dirty="0"/>
              <a:t>Four Geneva Conventions</a:t>
            </a:r>
          </a:p>
          <a:p>
            <a:pPr>
              <a:lnSpc>
                <a:spcPct val="150000"/>
              </a:lnSpc>
            </a:pPr>
            <a:r>
              <a:rPr lang="en-US" sz="2000" dirty="0"/>
              <a:t>Additional Protocol I, if ratified and signed by that state.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The following rules applies in NIAC</a:t>
            </a:r>
          </a:p>
        </p:txBody>
      </p:sp>
      <p:sp>
        <p:nvSpPr>
          <p:cNvPr id="3" name="Content Placeholder 2"/>
          <p:cNvSpPr>
            <a:spLocks noGrp="1"/>
          </p:cNvSpPr>
          <p:nvPr>
            <p:ph idx="1"/>
          </p:nvPr>
        </p:nvSpPr>
        <p:spPr>
          <a:xfrm>
            <a:off x="457200" y="2286000"/>
            <a:ext cx="8229600" cy="3124200"/>
          </a:xfrm>
        </p:spPr>
        <p:txBody>
          <a:bodyPr/>
          <a:lstStyle/>
          <a:p>
            <a:pPr>
              <a:lnSpc>
                <a:spcPct val="150000"/>
              </a:lnSpc>
            </a:pPr>
            <a:r>
              <a:rPr lang="en-US" dirty="0"/>
              <a:t>General Principles </a:t>
            </a:r>
          </a:p>
          <a:p>
            <a:pPr>
              <a:lnSpc>
                <a:spcPct val="150000"/>
              </a:lnSpc>
            </a:pPr>
            <a:r>
              <a:rPr lang="en-US" dirty="0"/>
              <a:t>Geneva Conventions</a:t>
            </a:r>
          </a:p>
          <a:p>
            <a:pPr>
              <a:lnSpc>
                <a:spcPct val="150000"/>
              </a:lnSpc>
            </a:pPr>
            <a:r>
              <a:rPr lang="en-US" dirty="0"/>
              <a:t>Additional Protocol II, if ratified and signed by that state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Conditions for </a:t>
            </a:r>
            <a:r>
              <a:rPr lang="en-US" dirty="0">
                <a:solidFill>
                  <a:srgbClr val="FF0000"/>
                </a:solidFill>
              </a:rPr>
              <a:t>Combatant</a:t>
            </a:r>
            <a:r>
              <a:rPr lang="en-US" dirty="0"/>
              <a:t> status</a:t>
            </a:r>
          </a:p>
        </p:txBody>
      </p:sp>
      <p:sp>
        <p:nvSpPr>
          <p:cNvPr id="3" name="Content Placeholder 2"/>
          <p:cNvSpPr>
            <a:spLocks noGrp="1"/>
          </p:cNvSpPr>
          <p:nvPr>
            <p:ph idx="1"/>
          </p:nvPr>
        </p:nvSpPr>
        <p:spPr/>
        <p:txBody>
          <a:bodyPr>
            <a:normAutofit lnSpcReduction="10000"/>
          </a:bodyPr>
          <a:lstStyle/>
          <a:p>
            <a:pPr algn="just">
              <a:lnSpc>
                <a:spcPct val="150000"/>
              </a:lnSpc>
            </a:pPr>
            <a:r>
              <a:rPr lang="en-US" dirty="0"/>
              <a:t>The person should be under </a:t>
            </a:r>
            <a:r>
              <a:rPr lang="en-US" b="1" dirty="0">
                <a:solidFill>
                  <a:srgbClr val="FF0000"/>
                </a:solidFill>
              </a:rPr>
              <a:t>a responsible command</a:t>
            </a:r>
            <a:r>
              <a:rPr lang="en-US" dirty="0"/>
              <a:t>.</a:t>
            </a:r>
          </a:p>
          <a:p>
            <a:pPr>
              <a:lnSpc>
                <a:spcPct val="150000"/>
              </a:lnSpc>
            </a:pPr>
            <a:r>
              <a:rPr lang="en-US" dirty="0"/>
              <a:t>They should use a </a:t>
            </a:r>
            <a:r>
              <a:rPr lang="en-US" b="1" dirty="0">
                <a:solidFill>
                  <a:srgbClr val="FF0000"/>
                </a:solidFill>
              </a:rPr>
              <a:t>distinctive uniform</a:t>
            </a:r>
            <a:r>
              <a:rPr lang="en-US" dirty="0"/>
              <a:t>.</a:t>
            </a:r>
          </a:p>
          <a:p>
            <a:pPr>
              <a:lnSpc>
                <a:spcPct val="150000"/>
              </a:lnSpc>
            </a:pPr>
            <a:r>
              <a:rPr lang="en-US" dirty="0"/>
              <a:t>They should carry </a:t>
            </a:r>
            <a:r>
              <a:rPr lang="en-US" dirty="0">
                <a:solidFill>
                  <a:srgbClr val="FF0000"/>
                </a:solidFill>
              </a:rPr>
              <a:t>arms openly</a:t>
            </a:r>
            <a:r>
              <a:rPr lang="en-US" dirty="0"/>
              <a:t>.</a:t>
            </a:r>
          </a:p>
          <a:p>
            <a:pPr>
              <a:lnSpc>
                <a:spcPct val="150000"/>
              </a:lnSpc>
            </a:pPr>
            <a:r>
              <a:rPr lang="en-US" dirty="0"/>
              <a:t>They should </a:t>
            </a:r>
            <a:r>
              <a:rPr lang="en-US" dirty="0">
                <a:solidFill>
                  <a:srgbClr val="FF0000"/>
                </a:solidFill>
              </a:rPr>
              <a:t>respect the law of war</a:t>
            </a:r>
            <a:r>
              <a:rPr lang="en-US" dirty="0"/>
              <a:t>.</a:t>
            </a:r>
          </a:p>
          <a:p>
            <a:pPr>
              <a:lnSpc>
                <a:spcPct val="150000"/>
              </a:lnSpc>
              <a:buNone/>
            </a:pPr>
            <a:r>
              <a:rPr lang="en-US" dirty="0"/>
              <a:t>  if they don’t have these conditions then they are not combatants and they can not take benefit form IHL.</a:t>
            </a:r>
          </a:p>
          <a:p>
            <a:pPr>
              <a:lnSpc>
                <a:spcPct val="150000"/>
              </a:lnSpc>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Candara" panose="020E0502030303020204" pitchFamily="34" charset="0"/>
              </a:rPr>
              <a:t>Martens Clause</a:t>
            </a:r>
          </a:p>
        </p:txBody>
      </p:sp>
      <p:sp>
        <p:nvSpPr>
          <p:cNvPr id="3" name="Content Placeholder 2"/>
          <p:cNvSpPr>
            <a:spLocks noGrp="1"/>
          </p:cNvSpPr>
          <p:nvPr>
            <p:ph idx="1"/>
          </p:nvPr>
        </p:nvSpPr>
        <p:spPr/>
        <p:txBody>
          <a:bodyPr/>
          <a:lstStyle/>
          <a:p>
            <a:pPr marL="0" indent="0">
              <a:buNone/>
            </a:pPr>
            <a:r>
              <a:rPr lang="en-US" dirty="0"/>
              <a:t>It reads:</a:t>
            </a:r>
          </a:p>
          <a:p>
            <a:r>
              <a:rPr lang="en-US" dirty="0"/>
              <a:t>“Until a more complete code of the laws of war has been issued, the High Contracting Parties deem it expedient to declare that, in cases not included in the Regulations adopted by them, the inhabitants and the belligerents remain under the protection and the rule of the law of nations, as they result from the usages established among civilized peoples, from the laws of humanity and the dictates of public conscience.”</a:t>
            </a:r>
          </a:p>
          <a:p>
            <a:endParaRPr lang="en-US" dirty="0"/>
          </a:p>
        </p:txBody>
      </p:sp>
    </p:spTree>
    <p:extLst>
      <p:ext uri="{BB962C8B-B14F-4D97-AF65-F5344CB8AC3E}">
        <p14:creationId xmlns:p14="http://schemas.microsoft.com/office/powerpoint/2010/main" val="93493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endParaRPr lang="en-US" dirty="0"/>
          </a:p>
        </p:txBody>
      </p:sp>
      <p:sp>
        <p:nvSpPr>
          <p:cNvPr id="3" name="Content Placeholder 2"/>
          <p:cNvSpPr>
            <a:spLocks noGrp="1"/>
          </p:cNvSpPr>
          <p:nvPr>
            <p:ph idx="1"/>
          </p:nvPr>
        </p:nvSpPr>
        <p:spPr/>
        <p:txBody>
          <a:bodyPr/>
          <a:lstStyle/>
          <a:p>
            <a:r>
              <a:rPr lang="en-US" dirty="0">
                <a:hlinkClick r:id="rId2"/>
              </a:rPr>
              <a:t>https://casebook.icrc.org/law/fundamentals-ihl</a:t>
            </a:r>
            <a:endParaRPr lang="en-US" dirty="0"/>
          </a:p>
          <a:p>
            <a:pPr marL="0" indent="0">
              <a:buNone/>
            </a:pPr>
            <a:endParaRPr lang="en-US" dirty="0">
              <a:hlinkClick r:id="rId3"/>
            </a:endParaRPr>
          </a:p>
          <a:p>
            <a:r>
              <a:rPr lang="en-US" dirty="0">
                <a:hlinkClick r:id="rId3"/>
              </a:rPr>
              <a:t>https://casebook.icrc.org/glossary/fundamental-principles-ihl</a:t>
            </a:r>
            <a:endParaRPr lang="en-US" dirty="0"/>
          </a:p>
          <a:p>
            <a:endParaRPr lang="en-GB" dirty="0"/>
          </a:p>
          <a:p>
            <a:endParaRPr lang="en-US" dirty="0"/>
          </a:p>
        </p:txBody>
      </p:sp>
    </p:spTree>
    <p:extLst>
      <p:ext uri="{BB962C8B-B14F-4D97-AF65-F5344CB8AC3E}">
        <p14:creationId xmlns:p14="http://schemas.microsoft.com/office/powerpoint/2010/main" val="4258544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038600"/>
          </a:xfrm>
        </p:spPr>
        <p:txBody>
          <a:bodyPr>
            <a:normAutofit/>
          </a:bodyPr>
          <a:lstStyle/>
          <a:p>
            <a:pPr algn="ctr">
              <a:buNone/>
            </a:pPr>
            <a:r>
              <a:rPr lang="en-US" sz="8800" b="1" dirty="0"/>
              <a:t>Thanks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r>
              <a:rPr lang="en-US" b="1" dirty="0"/>
              <a:t>                </a:t>
            </a:r>
            <a:r>
              <a:rPr lang="en-US" sz="4000" b="1" dirty="0"/>
              <a:t>Kinds of IHL</a:t>
            </a:r>
            <a:endParaRPr lang="en-US" b="1" dirty="0"/>
          </a:p>
        </p:txBody>
      </p:sp>
      <p:sp>
        <p:nvSpPr>
          <p:cNvPr id="3" name="Content Placeholder 2"/>
          <p:cNvSpPr>
            <a:spLocks noGrp="1"/>
          </p:cNvSpPr>
          <p:nvPr>
            <p:ph sz="half" idx="1"/>
          </p:nvPr>
        </p:nvSpPr>
        <p:spPr>
          <a:xfrm>
            <a:off x="533400" y="1905000"/>
            <a:ext cx="3124200" cy="3276600"/>
          </a:xfrm>
        </p:spPr>
        <p:txBody>
          <a:bodyPr>
            <a:normAutofit fontScale="70000" lnSpcReduction="20000"/>
          </a:bodyPr>
          <a:lstStyle/>
          <a:p>
            <a:pPr>
              <a:lnSpc>
                <a:spcPct val="170000"/>
              </a:lnSpc>
              <a:buNone/>
            </a:pPr>
            <a:r>
              <a:rPr lang="en-US" b="1" u="sng" dirty="0"/>
              <a:t> </a:t>
            </a:r>
            <a:r>
              <a:rPr lang="en-US" sz="2900" b="1" u="sng" dirty="0"/>
              <a:t>Hague Law</a:t>
            </a:r>
            <a:endParaRPr lang="en-US" b="1" u="sng" dirty="0"/>
          </a:p>
          <a:p>
            <a:pPr>
              <a:lnSpc>
                <a:spcPct val="170000"/>
              </a:lnSpc>
            </a:pPr>
            <a:r>
              <a:rPr lang="en-US" dirty="0"/>
              <a:t>This law relates to means and method of the warfare, and put some restrictions on means and method of the warfare.</a:t>
            </a:r>
          </a:p>
          <a:p>
            <a:pPr>
              <a:buNone/>
            </a:pPr>
            <a:endParaRPr lang="en-US" b="1" u="sng" dirty="0"/>
          </a:p>
          <a:p>
            <a:pPr>
              <a:buNone/>
            </a:pPr>
            <a:endParaRPr lang="en-US" b="1" u="sng" dirty="0"/>
          </a:p>
        </p:txBody>
      </p:sp>
      <p:sp>
        <p:nvSpPr>
          <p:cNvPr id="4" name="Content Placeholder 3"/>
          <p:cNvSpPr>
            <a:spLocks noGrp="1"/>
          </p:cNvSpPr>
          <p:nvPr>
            <p:ph sz="half" idx="2"/>
          </p:nvPr>
        </p:nvSpPr>
        <p:spPr>
          <a:xfrm>
            <a:off x="4495800" y="1905000"/>
            <a:ext cx="4419600" cy="3733800"/>
          </a:xfrm>
        </p:spPr>
        <p:txBody>
          <a:bodyPr>
            <a:normAutofit fontScale="70000" lnSpcReduction="20000"/>
          </a:bodyPr>
          <a:lstStyle/>
          <a:p>
            <a:pPr>
              <a:lnSpc>
                <a:spcPct val="170000"/>
              </a:lnSpc>
              <a:buNone/>
            </a:pPr>
            <a:r>
              <a:rPr lang="en-US" sz="2900" b="1" u="sng" dirty="0"/>
              <a:t>Geneva</a:t>
            </a:r>
            <a:r>
              <a:rPr lang="en-US" b="1" u="sng" dirty="0"/>
              <a:t> Law</a:t>
            </a:r>
          </a:p>
          <a:p>
            <a:pPr>
              <a:lnSpc>
                <a:spcPct val="170000"/>
              </a:lnSpc>
            </a:pPr>
            <a:r>
              <a:rPr lang="en-US" dirty="0"/>
              <a:t>The Geneva Conventions comprise four treaties and two additional protocols that set the standards in international law for humanitarian treatment of the victims of war. </a:t>
            </a:r>
          </a:p>
          <a:p>
            <a:pPr>
              <a:lnSpc>
                <a:spcPct val="170000"/>
              </a:lnSpc>
            </a:pPr>
            <a:r>
              <a:rPr lang="en-US" dirty="0"/>
              <a:t>In 1949, four Geneva Conventions were adopted, each on a particular subject:</a:t>
            </a:r>
          </a:p>
          <a:p>
            <a:pPr>
              <a:buNone/>
            </a:pPr>
            <a:endParaRPr lang="en-US" b="1" u="sng"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762000"/>
            <a:ext cx="8503920" cy="1295400"/>
          </a:xfrm>
        </p:spPr>
        <p:txBody>
          <a:bodyPr>
            <a:noAutofit/>
          </a:bodyPr>
          <a:lstStyle/>
          <a:p>
            <a:pPr algn="ctr"/>
            <a:r>
              <a:rPr lang="en-US" sz="4000" b="1" dirty="0"/>
              <a:t>Geneva Conventions &amp; two Additional Protocols</a:t>
            </a:r>
          </a:p>
        </p:txBody>
      </p:sp>
      <p:sp>
        <p:nvSpPr>
          <p:cNvPr id="3" name="Content Placeholder 2"/>
          <p:cNvSpPr>
            <a:spLocks noGrp="1"/>
          </p:cNvSpPr>
          <p:nvPr>
            <p:ph idx="1"/>
          </p:nvPr>
        </p:nvSpPr>
        <p:spPr>
          <a:xfrm>
            <a:off x="301752" y="2667000"/>
            <a:ext cx="8503920" cy="3352800"/>
          </a:xfrm>
        </p:spPr>
        <p:txBody>
          <a:bodyPr>
            <a:normAutofit/>
          </a:bodyPr>
          <a:lstStyle/>
          <a:p>
            <a:pPr>
              <a:lnSpc>
                <a:spcPct val="110000"/>
              </a:lnSpc>
              <a:buNone/>
            </a:pPr>
            <a:r>
              <a:rPr lang="en-US" sz="2000" b="1" dirty="0"/>
              <a:t>First Geneva Convention</a:t>
            </a:r>
            <a:r>
              <a:rPr lang="en-US" sz="2000" dirty="0"/>
              <a:t>: </a:t>
            </a:r>
          </a:p>
          <a:p>
            <a:pPr>
              <a:lnSpc>
                <a:spcPct val="110000"/>
              </a:lnSpc>
              <a:buNone/>
            </a:pPr>
            <a:r>
              <a:rPr lang="en-US" sz="1800" dirty="0"/>
              <a:t>on the care of the wounded and sick members of the armed forces in the field (1864)</a:t>
            </a:r>
          </a:p>
          <a:p>
            <a:pPr>
              <a:lnSpc>
                <a:spcPct val="110000"/>
              </a:lnSpc>
              <a:buNone/>
            </a:pPr>
            <a:endParaRPr lang="en-US" sz="400" dirty="0"/>
          </a:p>
          <a:p>
            <a:pPr>
              <a:lnSpc>
                <a:spcPct val="110000"/>
              </a:lnSpc>
              <a:buNone/>
            </a:pPr>
            <a:r>
              <a:rPr lang="en-US" sz="2000" b="1" dirty="0"/>
              <a:t>Second Geneva Convention: </a:t>
            </a:r>
          </a:p>
          <a:p>
            <a:pPr>
              <a:lnSpc>
                <a:spcPct val="110000"/>
              </a:lnSpc>
              <a:buNone/>
            </a:pPr>
            <a:r>
              <a:rPr lang="en-US" sz="1800" dirty="0"/>
              <a:t>on the care of the wounded and sick members of the armed forces at sea (1906)</a:t>
            </a:r>
          </a:p>
          <a:p>
            <a:pPr>
              <a:lnSpc>
                <a:spcPct val="110000"/>
              </a:lnSpc>
              <a:buNone/>
            </a:pPr>
            <a:endParaRPr lang="en-US" sz="500" dirty="0"/>
          </a:p>
          <a:p>
            <a:pPr>
              <a:lnSpc>
                <a:spcPct val="110000"/>
              </a:lnSpc>
              <a:buNone/>
            </a:pPr>
            <a:r>
              <a:rPr lang="en-US" sz="2000" b="1" dirty="0"/>
              <a:t>Third Geneva Convention:</a:t>
            </a:r>
          </a:p>
          <a:p>
            <a:pPr>
              <a:lnSpc>
                <a:spcPct val="110000"/>
              </a:lnSpc>
              <a:buNone/>
            </a:pPr>
            <a:r>
              <a:rPr lang="en-US" sz="2000" b="1" dirty="0"/>
              <a:t> </a:t>
            </a:r>
            <a:r>
              <a:rPr lang="en-US" sz="1800" dirty="0"/>
              <a:t>on the treatment of the prisoners of war(1929)</a:t>
            </a:r>
          </a:p>
          <a:p>
            <a:pPr>
              <a:lnSpc>
                <a:spcPct val="110000"/>
              </a:lnSpc>
              <a:buNone/>
            </a:pPr>
            <a:endParaRPr lang="en-US" sz="100" dirty="0"/>
          </a:p>
          <a:p>
            <a:pPr>
              <a:lnSpc>
                <a:spcPct val="110000"/>
              </a:lnSpc>
              <a:buNone/>
            </a:pPr>
            <a:r>
              <a:rPr lang="en-US" sz="2000" b="1" dirty="0"/>
              <a:t>Fourth Geneva Convention: </a:t>
            </a:r>
            <a:r>
              <a:rPr lang="en-US" sz="1800" dirty="0"/>
              <a:t>on the protection of civilian person in time of war (1949)</a:t>
            </a:r>
          </a:p>
          <a:p>
            <a:pPr>
              <a:lnSpc>
                <a:spcPct val="110000"/>
              </a:lnSpc>
            </a:pP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Additional Protocols</a:t>
            </a:r>
          </a:p>
        </p:txBody>
      </p:sp>
      <p:sp>
        <p:nvSpPr>
          <p:cNvPr id="3" name="Content Placeholder 2"/>
          <p:cNvSpPr>
            <a:spLocks noGrp="1"/>
          </p:cNvSpPr>
          <p:nvPr>
            <p:ph idx="1"/>
          </p:nvPr>
        </p:nvSpPr>
        <p:spPr>
          <a:xfrm>
            <a:off x="457200" y="2209800"/>
            <a:ext cx="8229600" cy="2514600"/>
          </a:xfrm>
        </p:spPr>
        <p:txBody>
          <a:bodyPr/>
          <a:lstStyle/>
          <a:p>
            <a:pPr lvl="0">
              <a:lnSpc>
                <a:spcPct val="150000"/>
              </a:lnSpc>
            </a:pPr>
            <a:r>
              <a:rPr lang="en-US" sz="2000" b="1" dirty="0"/>
              <a:t>Additional Protocol I</a:t>
            </a:r>
            <a:r>
              <a:rPr lang="en-US" sz="2000" dirty="0"/>
              <a:t>: </a:t>
            </a:r>
            <a:r>
              <a:rPr lang="en-US" sz="1800" dirty="0"/>
              <a:t>(1977) relating to the Protection of Victims of International Armed Conflicts.</a:t>
            </a:r>
            <a:endParaRPr lang="en-US" dirty="0"/>
          </a:p>
          <a:p>
            <a:pPr lvl="0">
              <a:lnSpc>
                <a:spcPct val="150000"/>
              </a:lnSpc>
            </a:pPr>
            <a:r>
              <a:rPr lang="en-US" sz="2000" b="1" dirty="0"/>
              <a:t>Additional Protocol II</a:t>
            </a:r>
            <a:r>
              <a:rPr lang="en-US" dirty="0"/>
              <a:t>: </a:t>
            </a:r>
            <a:r>
              <a:rPr lang="en-US" sz="1800" dirty="0"/>
              <a:t>(1977) relating to the Protection of Victims of Non-International Armed Conflicts.</a:t>
            </a:r>
          </a:p>
          <a:p>
            <a:pPr>
              <a:lnSpc>
                <a:spcPct val="150000"/>
              </a:lnSpc>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nSpc>
                <a:spcPct val="150000"/>
              </a:lnSpc>
            </a:pPr>
            <a:r>
              <a:rPr lang="en-US" sz="2400" dirty="0"/>
              <a:t>The four Geneva Conventions and two additional protocols have been adopted and ratified almost by all the states. Hence, they can be said the universally accepted norms of international law.</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sz="4000" b="1" dirty="0"/>
              <a:t>People who are Protected by IHL ?</a:t>
            </a:r>
            <a:br>
              <a:rPr lang="en-US" sz="4000" b="1" dirty="0"/>
            </a:br>
            <a:endParaRPr lang="en-US" sz="4000" b="1" dirty="0"/>
          </a:p>
        </p:txBody>
      </p:sp>
      <p:sp>
        <p:nvSpPr>
          <p:cNvPr id="3" name="Content Placeholder 2"/>
          <p:cNvSpPr>
            <a:spLocks noGrp="1"/>
          </p:cNvSpPr>
          <p:nvPr>
            <p:ph idx="1"/>
          </p:nvPr>
        </p:nvSpPr>
        <p:spPr>
          <a:xfrm>
            <a:off x="457200" y="2316480"/>
            <a:ext cx="8229600" cy="4389120"/>
          </a:xfrm>
        </p:spPr>
        <p:txBody>
          <a:bodyPr/>
          <a:lstStyle/>
          <a:p>
            <a:r>
              <a:rPr lang="en-US" dirty="0"/>
              <a:t>Civilians</a:t>
            </a:r>
          </a:p>
          <a:p>
            <a:pPr>
              <a:lnSpc>
                <a:spcPct val="150000"/>
              </a:lnSpc>
            </a:pPr>
            <a:r>
              <a:rPr lang="en-US" dirty="0"/>
              <a:t>Doctors, nurses and other medical staff</a:t>
            </a:r>
          </a:p>
          <a:p>
            <a:pPr>
              <a:lnSpc>
                <a:spcPct val="150000"/>
              </a:lnSpc>
            </a:pPr>
            <a:r>
              <a:rPr lang="en-US" dirty="0"/>
              <a:t>Red Cross workers</a:t>
            </a:r>
          </a:p>
          <a:p>
            <a:pPr>
              <a:lnSpc>
                <a:spcPct val="150000"/>
              </a:lnSpc>
            </a:pPr>
            <a:r>
              <a:rPr lang="en-US" dirty="0"/>
              <a:t>Prisoners of war</a:t>
            </a:r>
          </a:p>
          <a:p>
            <a:pPr>
              <a:lnSpc>
                <a:spcPct val="150000"/>
              </a:lnSpc>
            </a:pPr>
            <a:r>
              <a:rPr lang="en-US" dirty="0"/>
              <a:t>Wounded soldiers.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General Principles of IHL </a:t>
            </a:r>
          </a:p>
        </p:txBody>
      </p:sp>
      <p:sp>
        <p:nvSpPr>
          <p:cNvPr id="3" name="Content Placeholder 2"/>
          <p:cNvSpPr>
            <a:spLocks noGrp="1"/>
          </p:cNvSpPr>
          <p:nvPr>
            <p:ph idx="1"/>
          </p:nvPr>
        </p:nvSpPr>
        <p:spPr/>
        <p:txBody>
          <a:bodyPr>
            <a:normAutofit fontScale="77500" lnSpcReduction="20000"/>
          </a:bodyPr>
          <a:lstStyle/>
          <a:p>
            <a:pPr>
              <a:lnSpc>
                <a:spcPct val="150000"/>
              </a:lnSpc>
            </a:pPr>
            <a:r>
              <a:rPr lang="en-US" dirty="0"/>
              <a:t>Humanity</a:t>
            </a:r>
          </a:p>
          <a:p>
            <a:pPr lvl="1">
              <a:lnSpc>
                <a:spcPct val="150000"/>
              </a:lnSpc>
            </a:pPr>
            <a:r>
              <a:rPr lang="en-US" dirty="0"/>
              <a:t>the “elementary considerations of humanity being reflected and expressed in the Martens clause”</a:t>
            </a:r>
          </a:p>
          <a:p>
            <a:pPr>
              <a:lnSpc>
                <a:spcPct val="150000"/>
              </a:lnSpc>
            </a:pPr>
            <a:r>
              <a:rPr lang="en-US" dirty="0"/>
              <a:t>Distinction</a:t>
            </a:r>
          </a:p>
          <a:p>
            <a:pPr lvl="1">
              <a:lnSpc>
                <a:spcPct val="150000"/>
              </a:lnSpc>
            </a:pPr>
            <a:r>
              <a:rPr lang="en-US" dirty="0"/>
              <a:t>between civilians and combatants, and between civilian objects and military objectives;</a:t>
            </a:r>
          </a:p>
          <a:p>
            <a:pPr>
              <a:lnSpc>
                <a:spcPct val="150000"/>
              </a:lnSpc>
            </a:pPr>
            <a:r>
              <a:rPr lang="en-US" dirty="0"/>
              <a:t>Necessity</a:t>
            </a:r>
          </a:p>
          <a:p>
            <a:pPr lvl="1">
              <a:lnSpc>
                <a:spcPct val="150000"/>
              </a:lnSpc>
            </a:pPr>
            <a:r>
              <a:rPr lang="en-US" dirty="0"/>
              <a:t>(from which flows the prohibition of superfluous injury and unnecessary suffering.</a:t>
            </a:r>
          </a:p>
          <a:p>
            <a:pPr>
              <a:lnSpc>
                <a:spcPct val="150000"/>
              </a:lnSpc>
            </a:pPr>
            <a:r>
              <a:rPr lang="en-US" dirty="0"/>
              <a:t>Proportionality</a:t>
            </a:r>
          </a:p>
          <a:p>
            <a:pPr>
              <a:lnSpc>
                <a:spcPct val="150000"/>
              </a:lnSpc>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Application of IHL</a:t>
            </a:r>
          </a:p>
        </p:txBody>
      </p:sp>
      <p:sp>
        <p:nvSpPr>
          <p:cNvPr id="3" name="Content Placeholder 2"/>
          <p:cNvSpPr>
            <a:spLocks noGrp="1"/>
          </p:cNvSpPr>
          <p:nvPr>
            <p:ph idx="1"/>
          </p:nvPr>
        </p:nvSpPr>
        <p:spPr>
          <a:xfrm>
            <a:off x="457200" y="2392680"/>
            <a:ext cx="8229600" cy="3246120"/>
          </a:xfrm>
        </p:spPr>
        <p:txBody>
          <a:bodyPr>
            <a:normAutofit/>
          </a:bodyPr>
          <a:lstStyle/>
          <a:p>
            <a:pPr>
              <a:lnSpc>
                <a:spcPct val="150000"/>
              </a:lnSpc>
            </a:pPr>
            <a:r>
              <a:rPr lang="en-US" sz="2000" dirty="0"/>
              <a:t>From both Hague law and Geneva law some general rules and principles of law are emerged and these only applies in conflicts of IAC (international armed conflicts) and NIAC (non-international armed conflicts).</a:t>
            </a:r>
          </a:p>
          <a:p>
            <a:pPr>
              <a:lnSpc>
                <a:spcPct val="150000"/>
              </a:lnSpc>
            </a:pPr>
            <a:r>
              <a:rPr lang="en-US" sz="2000" dirty="0"/>
              <a:t>Thus IHL is only applies when there is a conflict between IAC or NIAC.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normAutofit/>
          </a:bodyPr>
          <a:lstStyle/>
          <a:p>
            <a:r>
              <a:rPr lang="en-US" sz="4000" b="1" dirty="0"/>
              <a:t>When does IHL apply in IAC</a:t>
            </a:r>
          </a:p>
        </p:txBody>
      </p:sp>
      <p:sp>
        <p:nvSpPr>
          <p:cNvPr id="3" name="Content Placeholder 2"/>
          <p:cNvSpPr>
            <a:spLocks noGrp="1"/>
          </p:cNvSpPr>
          <p:nvPr>
            <p:ph idx="1"/>
          </p:nvPr>
        </p:nvSpPr>
        <p:spPr>
          <a:xfrm>
            <a:off x="457200" y="2621280"/>
            <a:ext cx="8229600" cy="3169920"/>
          </a:xfrm>
        </p:spPr>
        <p:txBody>
          <a:bodyPr>
            <a:normAutofit/>
          </a:bodyPr>
          <a:lstStyle/>
          <a:p>
            <a:pPr>
              <a:lnSpc>
                <a:spcPct val="150000"/>
              </a:lnSpc>
              <a:buNone/>
            </a:pPr>
            <a:r>
              <a:rPr lang="en-US" sz="2000" dirty="0"/>
              <a:t>1. Declaration of war</a:t>
            </a:r>
          </a:p>
          <a:p>
            <a:pPr>
              <a:lnSpc>
                <a:spcPct val="150000"/>
              </a:lnSpc>
              <a:buNone/>
            </a:pPr>
            <a:r>
              <a:rPr lang="en-US" sz="2000" dirty="0"/>
              <a:t>2. Occupation of territory of another state, whether partially or totally.</a:t>
            </a:r>
          </a:p>
          <a:p>
            <a:pPr>
              <a:lnSpc>
                <a:spcPct val="150000"/>
              </a:lnSpc>
              <a:buNone/>
            </a:pPr>
            <a:r>
              <a:rPr lang="en-US" sz="2000" dirty="0"/>
              <a:t>3. Armed Conflict between two states even in the absence of a declaration of war. </a:t>
            </a:r>
          </a:p>
          <a:p>
            <a:pPr>
              <a:lnSpc>
                <a:spcPct val="150000"/>
              </a:lnSpc>
              <a:buNone/>
            </a:pPr>
            <a:r>
              <a:rPr lang="en-US" sz="2000" dirty="0"/>
              <a:t>4. War of National liberation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437</TotalTime>
  <Words>654</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Candara</vt:lpstr>
      <vt:lpstr>Constantia</vt:lpstr>
      <vt:lpstr>Wingdings 2</vt:lpstr>
      <vt:lpstr>Flow</vt:lpstr>
      <vt:lpstr>IHL</vt:lpstr>
      <vt:lpstr>                Kinds of IHL</vt:lpstr>
      <vt:lpstr>Geneva Conventions &amp; two Additional Protocols</vt:lpstr>
      <vt:lpstr>Additional Protocols</vt:lpstr>
      <vt:lpstr>PowerPoint Presentation</vt:lpstr>
      <vt:lpstr>People who are Protected by IHL ? </vt:lpstr>
      <vt:lpstr>General Principles of IHL </vt:lpstr>
      <vt:lpstr>Application of IHL</vt:lpstr>
      <vt:lpstr>When does IHL apply in IAC</vt:lpstr>
      <vt:lpstr>The following rules applies in IAC</vt:lpstr>
      <vt:lpstr>The following rules applies in NIAC</vt:lpstr>
      <vt:lpstr>Conditions for Combatant status</vt:lpstr>
      <vt:lpstr>Martens Clause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Conduct of War</dc:title>
  <dc:creator>USER</dc:creator>
  <cp:lastModifiedBy>Dr. Khalid Hatam</cp:lastModifiedBy>
  <cp:revision>74</cp:revision>
  <dcterms:created xsi:type="dcterms:W3CDTF">2011-06-12T05:07:17Z</dcterms:created>
  <dcterms:modified xsi:type="dcterms:W3CDTF">2021-02-03T07:47:16Z</dcterms:modified>
</cp:coreProperties>
</file>